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4660"/>
  </p:normalViewPr>
  <p:slideViewPr>
    <p:cSldViewPr>
      <p:cViewPr varScale="1">
        <p:scale>
          <a:sx n="106" d="100"/>
          <a:sy n="106" d="100"/>
        </p:scale>
        <p:origin x="-19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Средства электропитания электронной аппаратуры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55848501_osobennosti-sovremennoj-jelektroniki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4572000" cy="3575304"/>
          </a:xfrm>
          <a:prstGeom prst="rect">
            <a:avLst/>
          </a:prstGeom>
        </p:spPr>
      </p:pic>
      <p:pic>
        <p:nvPicPr>
          <p:cNvPr id="5" name="Рисунок 4" descr="display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949"/>
            <a:ext cx="4160097" cy="2708175"/>
          </a:xfrm>
          <a:prstGeom prst="rect">
            <a:avLst/>
          </a:prstGeom>
        </p:spPr>
      </p:pic>
      <p:pic>
        <p:nvPicPr>
          <p:cNvPr id="6" name="Рисунок 5" descr="i2FUA5CJ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56992"/>
            <a:ext cx="4248472" cy="2587596"/>
          </a:xfrm>
          <a:prstGeom prst="rect">
            <a:avLst/>
          </a:prstGeom>
        </p:spPr>
      </p:pic>
      <p:pic>
        <p:nvPicPr>
          <p:cNvPr id="7" name="Рисунок 6" descr="iG0IUNNS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2852936"/>
            <a:ext cx="3257462" cy="32726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260648"/>
            <a:ext cx="7787208" cy="61206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К  цифровым </a:t>
            </a:r>
            <a:r>
              <a:rPr lang="ru-RU" dirty="0" smtClean="0">
                <a:latin typeface="+mj-lt"/>
              </a:rPr>
              <a:t>устройствам относятся: </a:t>
            </a:r>
          </a:p>
          <a:p>
            <a:r>
              <a:rPr lang="ru-RU" dirty="0" smtClean="0">
                <a:latin typeface="+mj-lt"/>
              </a:rPr>
              <a:t>триггер, </a:t>
            </a:r>
          </a:p>
          <a:p>
            <a:r>
              <a:rPr lang="ru-RU" dirty="0" smtClean="0">
                <a:latin typeface="+mj-lt"/>
              </a:rPr>
              <a:t>логический элемент, </a:t>
            </a:r>
          </a:p>
          <a:p>
            <a:r>
              <a:rPr lang="ru-RU" dirty="0" smtClean="0">
                <a:latin typeface="+mj-lt"/>
              </a:rPr>
              <a:t>счетчик, </a:t>
            </a:r>
          </a:p>
          <a:p>
            <a:r>
              <a:rPr lang="ru-RU" dirty="0" smtClean="0">
                <a:latin typeface="+mj-lt"/>
              </a:rPr>
              <a:t>компаратор, </a:t>
            </a:r>
          </a:p>
          <a:p>
            <a:r>
              <a:rPr lang="ru-RU" dirty="0" smtClean="0">
                <a:latin typeface="+mj-lt"/>
              </a:rPr>
              <a:t>генератор тактовых импульсов, </a:t>
            </a:r>
          </a:p>
          <a:p>
            <a:r>
              <a:rPr lang="ru-RU" dirty="0" smtClean="0">
                <a:latin typeface="+mj-lt"/>
              </a:rPr>
              <a:t>дешифратор, </a:t>
            </a:r>
          </a:p>
          <a:p>
            <a:r>
              <a:rPr lang="ru-RU" dirty="0" smtClean="0">
                <a:latin typeface="+mj-lt"/>
              </a:rPr>
              <a:t>шифратор, </a:t>
            </a:r>
          </a:p>
          <a:p>
            <a:r>
              <a:rPr lang="ru-RU" dirty="0" smtClean="0">
                <a:latin typeface="+mj-lt"/>
              </a:rPr>
              <a:t>мультиплексор, </a:t>
            </a:r>
          </a:p>
          <a:p>
            <a:r>
              <a:rPr lang="ru-RU" dirty="0" err="1" smtClean="0">
                <a:latin typeface="+mj-lt"/>
              </a:rPr>
              <a:t>демультиплексор</a:t>
            </a:r>
            <a:r>
              <a:rPr lang="ru-RU" dirty="0" smtClean="0">
                <a:latin typeface="+mj-lt"/>
              </a:rPr>
              <a:t>, </a:t>
            </a:r>
          </a:p>
          <a:p>
            <a:r>
              <a:rPr lang="ru-RU" dirty="0" smtClean="0">
                <a:latin typeface="+mj-lt"/>
              </a:rPr>
              <a:t>сумматор, </a:t>
            </a:r>
          </a:p>
          <a:p>
            <a:r>
              <a:rPr lang="ru-RU" dirty="0" smtClean="0">
                <a:latin typeface="+mj-lt"/>
              </a:rPr>
              <a:t>полусумматор, </a:t>
            </a:r>
          </a:p>
          <a:p>
            <a:r>
              <a:rPr lang="ru-RU" dirty="0" smtClean="0">
                <a:latin typeface="+mj-lt"/>
              </a:rPr>
              <a:t>регистр, </a:t>
            </a:r>
          </a:p>
          <a:p>
            <a:r>
              <a:rPr lang="ru-RU" dirty="0" err="1" smtClean="0">
                <a:latin typeface="+mj-lt"/>
              </a:rPr>
              <a:t>арифметическо-логическое</a:t>
            </a:r>
            <a:r>
              <a:rPr lang="ru-RU" dirty="0" smtClean="0">
                <a:latin typeface="+mj-lt"/>
              </a:rPr>
              <a:t> устройство, </a:t>
            </a:r>
          </a:p>
          <a:p>
            <a:r>
              <a:rPr lang="ru-RU" dirty="0" smtClean="0">
                <a:latin typeface="+mj-lt"/>
              </a:rPr>
              <a:t>микропроцессор, </a:t>
            </a:r>
          </a:p>
          <a:p>
            <a:r>
              <a:rPr lang="ru-RU" dirty="0" smtClean="0">
                <a:latin typeface="+mj-lt"/>
              </a:rPr>
              <a:t>микрокомпьютер, </a:t>
            </a:r>
          </a:p>
          <a:p>
            <a:r>
              <a:rPr lang="ru-RU" dirty="0" smtClean="0">
                <a:latin typeface="+mj-lt"/>
              </a:rPr>
              <a:t>микроконтроллер, </a:t>
            </a:r>
          </a:p>
          <a:p>
            <a:r>
              <a:rPr lang="ru-RU" dirty="0" smtClean="0">
                <a:latin typeface="+mj-lt"/>
              </a:rPr>
              <a:t>память и т.д. </a:t>
            </a: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424936" cy="8689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Источники электропитания электронных устройств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052736"/>
            <a:ext cx="7772400" cy="4967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+mj-lt"/>
              </a:rPr>
              <a:t>По типу электропитания </a:t>
            </a:r>
            <a:r>
              <a:rPr lang="ru-RU" sz="2400" dirty="0" smtClean="0">
                <a:latin typeface="+mj-lt"/>
              </a:rPr>
              <a:t>электронные  </a:t>
            </a:r>
            <a:r>
              <a:rPr lang="ru-RU" sz="2400" dirty="0" smtClean="0">
                <a:latin typeface="+mj-lt"/>
              </a:rPr>
              <a:t>устройства </a:t>
            </a:r>
            <a:r>
              <a:rPr lang="ru-RU" sz="2400" dirty="0" smtClean="0">
                <a:latin typeface="+mj-lt"/>
              </a:rPr>
              <a:t>подразделяются </a:t>
            </a:r>
            <a:r>
              <a:rPr lang="ru-RU" sz="2400" dirty="0" smtClean="0">
                <a:latin typeface="+mj-lt"/>
              </a:rPr>
              <a:t>на три категории:</a:t>
            </a:r>
          </a:p>
          <a:p>
            <a:pPr lvl="0"/>
            <a:r>
              <a:rPr lang="ru-RU" sz="2400" dirty="0" smtClean="0">
                <a:latin typeface="+mj-lt"/>
              </a:rPr>
              <a:t>1 устройства с автономным питанием;</a:t>
            </a:r>
          </a:p>
          <a:p>
            <a:pPr lvl="0"/>
            <a:r>
              <a:rPr lang="ru-RU" sz="2400" dirty="0" smtClean="0">
                <a:latin typeface="+mj-lt"/>
              </a:rPr>
              <a:t>2 устройства с комбинированным питанием;</a:t>
            </a:r>
          </a:p>
          <a:p>
            <a:pPr lvl="0"/>
            <a:r>
              <a:rPr lang="ru-RU" sz="2400" dirty="0" smtClean="0">
                <a:latin typeface="+mj-lt"/>
              </a:rPr>
              <a:t>3 устройства с сетевым питанием.</a:t>
            </a:r>
          </a:p>
          <a:p>
            <a:pPr marL="0" indent="0">
              <a:buNone/>
            </a:pPr>
            <a:r>
              <a:rPr lang="ru-RU" sz="2400" u="sng" dirty="0" smtClean="0">
                <a:latin typeface="+mj-lt"/>
              </a:rPr>
              <a:t>Устройства с автономным питанием 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питаются от гальванических элементов и </a:t>
            </a:r>
            <a:r>
              <a:rPr lang="ru-RU" sz="2400" dirty="0" smtClean="0">
                <a:latin typeface="+mj-lt"/>
              </a:rPr>
              <a:t>батарей, аккумуляторов и аккумуляторных батарей.</a:t>
            </a: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Автономное </a:t>
            </a:r>
            <a:r>
              <a:rPr lang="ru-RU" sz="2400" dirty="0" smtClean="0">
                <a:latin typeface="+mj-lt"/>
              </a:rPr>
              <a:t>(батарейное) электропитание применяется в </a:t>
            </a:r>
            <a:r>
              <a:rPr lang="ru-RU" sz="2400" dirty="0" smtClean="0">
                <a:latin typeface="+mj-lt"/>
              </a:rPr>
              <a:t>малогабаритных </a:t>
            </a:r>
            <a:r>
              <a:rPr lang="ru-RU" sz="2400" dirty="0" smtClean="0">
                <a:latin typeface="+mj-lt"/>
              </a:rPr>
              <a:t>устройствах малой мощности — плеерах (</a:t>
            </a:r>
            <a:r>
              <a:rPr lang="ru-RU" sz="2400" dirty="0" smtClean="0">
                <a:latin typeface="+mj-lt"/>
              </a:rPr>
              <a:t>магнитофонных </a:t>
            </a:r>
            <a:r>
              <a:rPr lang="ru-RU" sz="2400" dirty="0" smtClean="0">
                <a:latin typeface="+mj-lt"/>
              </a:rPr>
              <a:t>и дисковых), радиоприемниках и магнито­лах низших классов</a:t>
            </a:r>
            <a:r>
              <a:rPr lang="ru-RU" sz="2400" dirty="0" smtClean="0">
                <a:latin typeface="+mj-lt"/>
              </a:rPr>
              <a:t>.</a:t>
            </a:r>
            <a:endParaRPr lang="ru-RU" sz="2400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56871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u="sng" dirty="0" smtClean="0">
                <a:latin typeface="+mj-lt"/>
              </a:rPr>
              <a:t>Комбинированное питание  </a:t>
            </a:r>
            <a:r>
              <a:rPr lang="ru-RU" sz="2400" dirty="0" smtClean="0">
                <a:latin typeface="+mj-lt"/>
              </a:rPr>
              <a:t>предполагает, что соответствующее устройство может питаться как от батарей, так и от электрической сети переменного тока. Некоторые устройства могут питаться и от бортовой сети — например, автомобилей (с подключением к ней с помощью разъема-вставки, вставляемого в гнездо для зажигалки). При питании от сети используются специальные источники вторичного электропитания — сетевые адаптеры. Они могут быть встроенными в корпус питаемых устройств или выпол­няться в виде отдельных устройств.</a:t>
            </a:r>
          </a:p>
          <a:p>
            <a:pPr>
              <a:buNone/>
            </a:pPr>
            <a:r>
              <a:rPr lang="ru-RU" sz="2400" u="sng" dirty="0" smtClean="0">
                <a:latin typeface="+mj-lt"/>
              </a:rPr>
              <a:t>Сетевое питание </a:t>
            </a:r>
            <a:r>
              <a:rPr lang="ru-RU" sz="2400" dirty="0" smtClean="0">
                <a:latin typeface="+mj-lt"/>
              </a:rPr>
              <a:t>обычно используется для стационарных устройств, потребляющих приличную мощность — обычно начиная с десятка ватт. Такие устройства редко переносятся с места на место и почти никогда не используются при отдыхе на природе.  </a:t>
            </a:r>
          </a:p>
          <a:p>
            <a:endParaRPr lang="ru-RU" sz="2400" dirty="0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60648"/>
            <a:ext cx="7772400" cy="62646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Различают первичные и вторичные источники электропитания</a:t>
            </a:r>
          </a:p>
          <a:p>
            <a:pPr>
              <a:buNone/>
            </a:pPr>
            <a:r>
              <a:rPr lang="ru-RU" b="1" dirty="0" smtClean="0"/>
              <a:t>Первичные </a:t>
            </a:r>
            <a:r>
              <a:rPr lang="ru-RU" b="1" dirty="0" smtClean="0"/>
              <a:t>источники питания  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   Гальванические </a:t>
            </a:r>
            <a:r>
              <a:rPr lang="ru-RU" dirty="0" smtClean="0"/>
              <a:t>элементы</a:t>
            </a:r>
          </a:p>
          <a:p>
            <a:pPr marL="0" indent="0">
              <a:buNone/>
            </a:pPr>
            <a:r>
              <a:rPr lang="ru-RU" dirty="0" smtClean="0"/>
              <a:t>    Аккумуляторы</a:t>
            </a:r>
            <a:br>
              <a:rPr lang="ru-RU" dirty="0" smtClean="0"/>
            </a:br>
            <a:r>
              <a:rPr lang="ru-RU" dirty="0" smtClean="0"/>
              <a:t>    Топливные элементы</a:t>
            </a:r>
            <a:br>
              <a:rPr lang="ru-RU" dirty="0" smtClean="0"/>
            </a:br>
            <a:r>
              <a:rPr lang="ru-RU" dirty="0" smtClean="0"/>
              <a:t>    </a:t>
            </a:r>
            <a:r>
              <a:rPr lang="ru-RU" dirty="0" err="1" smtClean="0"/>
              <a:t>Редоксиэлементы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pPr marL="0" indent="0">
              <a:buNone/>
            </a:pPr>
            <a:r>
              <a:rPr lang="ru-RU" b="1" dirty="0" smtClean="0"/>
              <a:t>Прочие первичные источники </a:t>
            </a:r>
            <a:r>
              <a:rPr lang="ru-RU" b="1" dirty="0" smtClean="0"/>
              <a:t>тока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    Фотоэлектрические преобразователи (солнечная батарея)</a:t>
            </a:r>
            <a:br>
              <a:rPr lang="ru-RU" dirty="0" smtClean="0"/>
            </a:br>
            <a:r>
              <a:rPr lang="ru-RU" dirty="0" smtClean="0"/>
              <a:t>    Термоэлектрические преобразователи</a:t>
            </a:r>
            <a:br>
              <a:rPr lang="ru-RU" dirty="0" smtClean="0"/>
            </a:br>
            <a:r>
              <a:rPr lang="ru-RU" dirty="0" smtClean="0"/>
              <a:t>    Электромеханические источники тока</a:t>
            </a:r>
            <a:br>
              <a:rPr lang="ru-RU" dirty="0" smtClean="0"/>
            </a:br>
            <a:r>
              <a:rPr lang="ru-RU" dirty="0" smtClean="0"/>
              <a:t>    </a:t>
            </a:r>
            <a:r>
              <a:rPr lang="ru-RU" dirty="0" err="1" smtClean="0"/>
              <a:t>МГД-генератор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Радиоизотопные </a:t>
            </a:r>
            <a:r>
              <a:rPr lang="ru-RU" dirty="0" smtClean="0"/>
              <a:t>источники энергии</a:t>
            </a:r>
          </a:p>
          <a:p>
            <a:pPr>
              <a:buNone/>
            </a:pPr>
            <a:r>
              <a:rPr lang="ru-RU" b="1" dirty="0" smtClean="0"/>
              <a:t>Вторичные источники питания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    Трансформаторы и автотрансформаторы переменного напряжения и тока</a:t>
            </a:r>
            <a:br>
              <a:rPr lang="ru-RU" dirty="0" smtClean="0"/>
            </a:br>
            <a:r>
              <a:rPr lang="ru-RU" dirty="0" err="1" smtClean="0"/>
              <a:t>Вибропреобразователи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Импульсные преобразователи</a:t>
            </a:r>
          </a:p>
          <a:p>
            <a:pPr>
              <a:buNone/>
            </a:pPr>
            <a:r>
              <a:rPr lang="ru-RU" dirty="0" smtClean="0"/>
              <a:t>  </a:t>
            </a:r>
            <a:r>
              <a:rPr lang="ru-RU" dirty="0" smtClean="0"/>
              <a:t>   Стабилизаторы </a:t>
            </a:r>
            <a:r>
              <a:rPr lang="ru-RU" dirty="0" smtClean="0"/>
              <a:t>напряжения и тока</a:t>
            </a:r>
          </a:p>
          <a:p>
            <a:pPr>
              <a:buNone/>
            </a:pPr>
            <a:r>
              <a:rPr lang="ru-RU" dirty="0" smtClean="0"/>
              <a:t>    </a:t>
            </a:r>
            <a:r>
              <a:rPr lang="ru-RU" dirty="0" smtClean="0"/>
              <a:t> Инверторы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dirty="0" smtClean="0"/>
              <a:t>Умформеры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Первичные источники электропитания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+mj-lt"/>
              </a:rPr>
              <a:t>Первичные источники питания </a:t>
            </a:r>
            <a:r>
              <a:rPr lang="ru-RU" sz="2000" dirty="0" smtClean="0">
                <a:latin typeface="+mj-lt"/>
              </a:rPr>
              <a:t>− преобразователи различных видов энергии в электрическую. </a:t>
            </a:r>
            <a:endParaRPr lang="ru-RU" sz="2000" dirty="0" smtClean="0">
              <a:latin typeface="+mj-lt"/>
            </a:endParaRPr>
          </a:p>
          <a:p>
            <a:pPr marL="0" indent="0">
              <a:buNone/>
            </a:pPr>
            <a:r>
              <a:rPr lang="ru-RU" sz="2000" dirty="0" smtClean="0">
                <a:latin typeface="+mj-lt"/>
              </a:rPr>
              <a:t>Например</a:t>
            </a:r>
            <a:r>
              <a:rPr lang="ru-RU" sz="2000" dirty="0" smtClean="0">
                <a:latin typeface="+mj-lt"/>
              </a:rPr>
              <a:t>: гидроэлектростанция − ГЭС </a:t>
            </a:r>
            <a:r>
              <a:rPr lang="ru-RU" sz="2000" dirty="0" smtClean="0">
                <a:latin typeface="+mj-lt"/>
              </a:rPr>
              <a:t>, </a:t>
            </a:r>
            <a:r>
              <a:rPr lang="ru-RU" sz="2000" dirty="0" smtClean="0">
                <a:latin typeface="+mj-lt"/>
              </a:rPr>
              <a:t>химические источники тока (ХИТ), аккумуляторы,  топливные элементы (химическая энергия преобразуется в электрическую), дизель-генераторная установка − ДГУ (химическая энергия преобразуется в механическую, затем в электрическую), </a:t>
            </a:r>
            <a:r>
              <a:rPr lang="ru-RU" sz="2000" dirty="0" err="1" smtClean="0">
                <a:latin typeface="+mj-lt"/>
              </a:rPr>
              <a:t>ветрогенератор</a:t>
            </a:r>
            <a:r>
              <a:rPr lang="ru-RU" sz="2000" dirty="0" smtClean="0">
                <a:latin typeface="+mj-lt"/>
              </a:rPr>
              <a:t> (кинетическая энергия частиц воздуха преобразуется в электрическую) и др</a:t>
            </a:r>
            <a:r>
              <a:rPr lang="ru-RU" sz="2000" dirty="0" smtClean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В силовой электротехнике к первичным источникам питания можно отнести аккумуляторные батареи, дизельные- газовые- бензиновые генераторные установки, генерирующие электростанции, ИБП в автономном режиме работы и др..   Примером может служить аккумулятор, преобразующий химическую энергию в электрическую.</a:t>
            </a:r>
            <a:br>
              <a:rPr lang="ru-RU" sz="2000" dirty="0" smtClean="0">
                <a:latin typeface="+mj-lt"/>
              </a:rPr>
            </a:br>
            <a:endParaRPr lang="ru-RU" sz="2000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Вторичные источники электропитания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+mj-lt"/>
              </a:rPr>
              <a:t>Вторичные источники</a:t>
            </a:r>
            <a:r>
              <a:rPr lang="ru-RU" dirty="0" smtClean="0">
                <a:latin typeface="+mj-lt"/>
              </a:rPr>
              <a:t> сами не генерируют электроэнергию, а служат лишь для её преобразования с целью обеспечения требуемых параметров (напряжения, тока, пульсаций напряжения и т. п</a:t>
            </a:r>
            <a:r>
              <a:rPr lang="ru-RU" dirty="0" smtClean="0">
                <a:latin typeface="+mj-lt"/>
              </a:rPr>
              <a:t>.).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Устройство, предназначенное для обеспечения питания электроприбора электрической энергией, при соответствии требованиям её параметров: напряжения, тока, и так далее путём преобразования энергии других источников </a:t>
            </a:r>
            <a:r>
              <a:rPr lang="ru-RU" dirty="0" smtClean="0">
                <a:latin typeface="+mj-lt"/>
              </a:rPr>
              <a:t>питания.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Источник электропитания может быть интегрированным в общую </a:t>
            </a:r>
            <a:r>
              <a:rPr lang="ru-RU" dirty="0" smtClean="0">
                <a:latin typeface="+mj-lt"/>
              </a:rPr>
              <a:t>схему, </a:t>
            </a:r>
            <a:r>
              <a:rPr lang="ru-RU" dirty="0" smtClean="0">
                <a:latin typeface="+mj-lt"/>
              </a:rPr>
              <a:t>выполненным в виде модуля (блока питания, стойки электропитания и так далее), или даже расположенным в отдельном помещении (цехе электропитания).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dirty="0" smtClean="0"/>
              <a:t>Задачи вторичного источника </a:t>
            </a:r>
            <a:r>
              <a:rPr lang="ru-RU" b="1" dirty="0" smtClean="0"/>
              <a:t>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    Обеспечение передачи </a:t>
            </a:r>
            <a:r>
              <a:rPr lang="ru-RU" dirty="0" smtClean="0"/>
              <a:t>мощности</a:t>
            </a:r>
            <a:endParaRPr lang="ru-RU" dirty="0" smtClean="0"/>
          </a:p>
          <a:p>
            <a:pPr lvl="0"/>
            <a:r>
              <a:rPr lang="ru-RU" dirty="0" smtClean="0"/>
              <a:t>    Преобразование формы </a:t>
            </a:r>
            <a:r>
              <a:rPr lang="ru-RU" dirty="0" smtClean="0"/>
              <a:t>напряжения</a:t>
            </a:r>
            <a:endParaRPr lang="ru-RU" dirty="0" smtClean="0"/>
          </a:p>
          <a:p>
            <a:pPr lvl="0"/>
            <a:r>
              <a:rPr lang="ru-RU" dirty="0" smtClean="0"/>
              <a:t>    Преобразование величины </a:t>
            </a:r>
            <a:r>
              <a:rPr lang="ru-RU" dirty="0" smtClean="0"/>
              <a:t>напряжения</a:t>
            </a:r>
            <a:endParaRPr lang="ru-RU" dirty="0" smtClean="0"/>
          </a:p>
          <a:p>
            <a:pPr lvl="0"/>
            <a:r>
              <a:rPr lang="ru-RU" dirty="0" smtClean="0"/>
              <a:t>    </a:t>
            </a:r>
            <a:r>
              <a:rPr lang="ru-RU" dirty="0" smtClean="0"/>
              <a:t>Стабилизация</a:t>
            </a:r>
            <a:endParaRPr lang="ru-RU" dirty="0" smtClean="0"/>
          </a:p>
          <a:p>
            <a:pPr lvl="0"/>
            <a:r>
              <a:rPr lang="ru-RU" dirty="0" smtClean="0"/>
              <a:t>    </a:t>
            </a:r>
            <a:r>
              <a:rPr lang="ru-RU" dirty="0" smtClean="0"/>
              <a:t>Защита</a:t>
            </a:r>
            <a:endParaRPr lang="ru-RU" dirty="0" smtClean="0"/>
          </a:p>
          <a:p>
            <a:pPr lvl="0"/>
            <a:r>
              <a:rPr lang="ru-RU" dirty="0" smtClean="0"/>
              <a:t>    Гальваническая развязка цепей — одна из мер защиты от протекания тока по неверному пути.</a:t>
            </a:r>
          </a:p>
          <a:p>
            <a:pPr lvl="0"/>
            <a:r>
              <a:rPr lang="ru-RU" dirty="0" smtClean="0"/>
              <a:t>    Регулировка — в процессе эксплуатации может потребоваться изменение каких-либо параметров для обеспечения правильной работы электроприбора.</a:t>
            </a:r>
          </a:p>
          <a:p>
            <a:pPr lvl="0"/>
            <a:r>
              <a:rPr lang="ru-RU" dirty="0" smtClean="0"/>
              <a:t>    Управление — может включать регулировку, включение/отключение каких-либо цепей, или источника питания в целом. </a:t>
            </a:r>
          </a:p>
          <a:p>
            <a:pPr lvl="0"/>
            <a:r>
              <a:rPr lang="ru-RU" dirty="0" smtClean="0"/>
              <a:t>    Контроль — отображение параметров на входе и на выходе источника питания, включения/выключения цепей, срабатывания защит. </a:t>
            </a:r>
          </a:p>
          <a:p>
            <a:pPr lvl="0"/>
            <a:r>
              <a:rPr lang="ru-RU" dirty="0" smtClean="0"/>
              <a:t>Чаще всего перед вторичными источниками питания стоит задача преобразования электроэнергии из сети переменного тока промышленной частоты (например, в России — 220 В 50 Гц, в США — 120 В 60 Гц). Две наиболее типичных конструкции — это трансформаторные и импульсные источники питания.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ВСР № 13, 14</a:t>
            </a:r>
          </a:p>
          <a:p>
            <a:r>
              <a:rPr lang="ru-RU" dirty="0" smtClean="0"/>
              <a:t>Повторение и чтение пройденного материала</a:t>
            </a:r>
          </a:p>
          <a:p>
            <a:r>
              <a:rPr lang="ru-RU" dirty="0" smtClean="0"/>
              <a:t>Подготовка к опросу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7772400" cy="864096"/>
          </a:xfrm>
        </p:spPr>
        <p:txBody>
          <a:bodyPr/>
          <a:lstStyle/>
          <a:p>
            <a:pPr algn="ctr"/>
            <a:r>
              <a:rPr lang="ru-RU" dirty="0" smtClean="0"/>
              <a:t>Электронные устройства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+mj-lt"/>
              </a:rPr>
              <a:t>Электронные устройства – это электронные </a:t>
            </a:r>
            <a:r>
              <a:rPr lang="ru-RU" sz="3200" dirty="0" smtClean="0">
                <a:latin typeface="+mj-lt"/>
              </a:rPr>
              <a:t>приборы и устройства, принцип действия которых основан на взаимодействии заряженных частиц с электромагнитными полями и используется для преобразования электромагнитной энергии (например для передачи, обработки и хранения информации</a:t>
            </a:r>
            <a:r>
              <a:rPr lang="ru-RU" sz="3200" dirty="0" smtClean="0">
                <a:latin typeface="+mj-lt"/>
              </a:rPr>
              <a:t>).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Классификация электронных устройств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+mj-lt"/>
              </a:rPr>
              <a:t>Электронные устройства делятся на два класса: </a:t>
            </a:r>
            <a:r>
              <a:rPr lang="ru-RU" sz="3200" u="sng" dirty="0" smtClean="0">
                <a:latin typeface="+mj-lt"/>
              </a:rPr>
              <a:t>аналоговые и цифровые</a:t>
            </a:r>
            <a:r>
              <a:rPr lang="ru-RU" sz="3200" dirty="0" smtClean="0">
                <a:latin typeface="+mj-lt"/>
              </a:rPr>
              <a:t>. </a:t>
            </a:r>
            <a:endParaRPr lang="ru-RU" sz="3200" dirty="0" smtClean="0">
              <a:latin typeface="+mj-lt"/>
            </a:endParaRPr>
          </a:p>
          <a:p>
            <a:endParaRPr lang="ru-RU" sz="3200" b="1" dirty="0" smtClean="0">
              <a:latin typeface="+mj-lt"/>
            </a:endParaRPr>
          </a:p>
          <a:p>
            <a:pPr marL="0" indent="0">
              <a:buNone/>
            </a:pPr>
            <a:r>
              <a:rPr lang="ru-RU" sz="3200" b="1" dirty="0" smtClean="0">
                <a:latin typeface="+mj-lt"/>
              </a:rPr>
              <a:t>Аналоговые устройства</a:t>
            </a:r>
            <a:r>
              <a:rPr lang="ru-RU" sz="3200" dirty="0" smtClean="0">
                <a:latin typeface="+mj-lt"/>
              </a:rPr>
              <a:t> работают с непрерывно изменяющимися сигналами, а </a:t>
            </a:r>
            <a:r>
              <a:rPr lang="ru-RU" sz="3200" b="1" dirty="0" smtClean="0">
                <a:latin typeface="+mj-lt"/>
              </a:rPr>
              <a:t>цифровые устройства</a:t>
            </a:r>
            <a:r>
              <a:rPr lang="ru-RU" sz="3200" dirty="0" smtClean="0">
                <a:latin typeface="+mj-lt"/>
              </a:rPr>
              <a:t> – с сигналами в цифровой форме, т.е. в форме дискретных импульсов, по сути, с информацией, представленной посредством двоичного кода. 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Аналоговые устройства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Аналоговые устройства просты, надежны и обладают высоким быстродействием, </a:t>
            </a:r>
            <a:r>
              <a:rPr lang="ru-RU" dirty="0" smtClean="0"/>
              <a:t> широко применяются.  </a:t>
            </a:r>
          </a:p>
          <a:p>
            <a:r>
              <a:rPr lang="ru-RU" dirty="0" smtClean="0"/>
              <a:t>К </a:t>
            </a:r>
            <a:r>
              <a:rPr lang="ru-RU" dirty="0" smtClean="0"/>
              <a:t>недостаткам аналоговых устройств относятся: низкая помехоустойчивость, сильная зависимость от внешних факторов (температура, старение элементов, внешние поля), а также искажения при передаче и низкая </a:t>
            </a:r>
            <a:r>
              <a:rPr lang="ru-RU" dirty="0" err="1" smtClean="0"/>
              <a:t>энергоэффективность</a:t>
            </a:r>
            <a:r>
              <a:rPr lang="ru-RU" dirty="0" smtClean="0"/>
              <a:t>, невысокая точность обработки сигналов.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-323075-telefon_fir_fix_disc_8e6ab447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801244"/>
            <a:ext cx="4140308" cy="3056756"/>
          </a:xfrm>
          <a:prstGeom prst="rect">
            <a:avLst/>
          </a:prstGeo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2025" y="836712"/>
            <a:ext cx="4371975" cy="2047875"/>
          </a:xfrm>
          <a:prstGeom prst="rect">
            <a:avLst/>
          </a:prstGeom>
        </p:spPr>
      </p:pic>
      <p:pic>
        <p:nvPicPr>
          <p:cNvPr id="6" name="Рисунок 5" descr="MN-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4320480" cy="3240360"/>
          </a:xfrm>
          <a:prstGeom prst="rect">
            <a:avLst/>
          </a:prstGeom>
        </p:spPr>
      </p:pic>
      <p:pic>
        <p:nvPicPr>
          <p:cNvPr id="7" name="Рисунок 6" descr="voltmet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645024"/>
            <a:ext cx="4450295" cy="2433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вм-2_watermark_5143b9cd7efa6e6b37307b2c_108_24_10_10_s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88640"/>
            <a:ext cx="7978080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 аналоговым устройствам относятся: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источник питания, </a:t>
            </a:r>
          </a:p>
          <a:p>
            <a:r>
              <a:rPr lang="ru-RU" dirty="0" smtClean="0"/>
              <a:t>выпрямитель, </a:t>
            </a:r>
          </a:p>
          <a:p>
            <a:r>
              <a:rPr lang="ru-RU" dirty="0" smtClean="0"/>
              <a:t>усилитель, </a:t>
            </a:r>
          </a:p>
          <a:p>
            <a:r>
              <a:rPr lang="ru-RU" dirty="0" smtClean="0"/>
              <a:t>компаратор, </a:t>
            </a:r>
          </a:p>
          <a:p>
            <a:r>
              <a:rPr lang="ru-RU" dirty="0" smtClean="0"/>
              <a:t>фазоинвертор, </a:t>
            </a:r>
          </a:p>
          <a:p>
            <a:r>
              <a:rPr lang="ru-RU" dirty="0" smtClean="0"/>
              <a:t>генератор, </a:t>
            </a:r>
          </a:p>
          <a:p>
            <a:r>
              <a:rPr lang="ru-RU" dirty="0" smtClean="0"/>
              <a:t>смеситель, </a:t>
            </a:r>
          </a:p>
          <a:p>
            <a:r>
              <a:rPr lang="ru-RU" dirty="0" smtClean="0"/>
              <a:t>мультивибратор, </a:t>
            </a:r>
          </a:p>
          <a:p>
            <a:r>
              <a:rPr lang="ru-RU" dirty="0" smtClean="0"/>
              <a:t>магнитный усилитель, </a:t>
            </a:r>
          </a:p>
          <a:p>
            <a:r>
              <a:rPr lang="ru-RU" dirty="0" smtClean="0"/>
              <a:t>фильтр, </a:t>
            </a:r>
          </a:p>
          <a:p>
            <a:r>
              <a:rPr lang="ru-RU" dirty="0" smtClean="0"/>
              <a:t>аналоговый умножитель, </a:t>
            </a:r>
          </a:p>
          <a:p>
            <a:r>
              <a:rPr lang="ru-RU" dirty="0" smtClean="0"/>
              <a:t>аналоговый компьютер, </a:t>
            </a:r>
          </a:p>
          <a:p>
            <a:r>
              <a:rPr lang="ru-RU" dirty="0" err="1" smtClean="0"/>
              <a:t>согласователь</a:t>
            </a:r>
            <a:r>
              <a:rPr lang="ru-RU" dirty="0" smtClean="0"/>
              <a:t> импеданса и т.д.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72400" cy="922114"/>
          </a:xfrm>
        </p:spPr>
        <p:txBody>
          <a:bodyPr/>
          <a:lstStyle/>
          <a:p>
            <a:pPr algn="ctr"/>
            <a:r>
              <a:rPr lang="ru-RU" dirty="0" smtClean="0"/>
              <a:t>Цифровые устройства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80728"/>
            <a:ext cx="7772400" cy="5472608"/>
          </a:xfrm>
        </p:spPr>
        <p:txBody>
          <a:bodyPr>
            <a:noAutofit/>
          </a:bodyPr>
          <a:lstStyle/>
          <a:p>
            <a:pPr marL="0" indent="0"/>
            <a:r>
              <a:rPr lang="ru-RU" sz="2200" dirty="0" smtClean="0">
                <a:latin typeface="+mj-lt"/>
              </a:rPr>
              <a:t>Цифровые электронные устройства работают с дискретными сигналами</a:t>
            </a:r>
            <a:r>
              <a:rPr lang="ru-RU" sz="2200" dirty="0" smtClean="0">
                <a:latin typeface="+mj-lt"/>
              </a:rPr>
              <a:t>. </a:t>
            </a:r>
            <a:r>
              <a:rPr lang="ru-RU" sz="2200" dirty="0" smtClean="0">
                <a:latin typeface="+mj-lt"/>
              </a:rPr>
              <a:t>«Ложь» или «Истина» (0 или 1). </a:t>
            </a:r>
            <a:endParaRPr lang="ru-RU" sz="2200" dirty="0" smtClean="0">
              <a:latin typeface="+mj-lt"/>
            </a:endParaRPr>
          </a:p>
          <a:p>
            <a:pPr marL="0" indent="0"/>
            <a:r>
              <a:rPr lang="ru-RU" sz="2200" dirty="0" smtClean="0">
                <a:latin typeface="+mj-lt"/>
              </a:rPr>
              <a:t>В </a:t>
            </a:r>
            <a:r>
              <a:rPr lang="ru-RU" sz="2200" dirty="0" smtClean="0">
                <a:latin typeface="+mj-lt"/>
              </a:rPr>
              <a:t>целом цифровые устройства могут быть реализованы на различных элементных базах: на электромагнитных реле, на транзисторах, на оптоэлектронных элементах, или на микросхемах. </a:t>
            </a:r>
          </a:p>
          <a:p>
            <a:pPr marL="0" indent="0"/>
            <a:r>
              <a:rPr lang="ru-RU" sz="2200" dirty="0" smtClean="0">
                <a:latin typeface="+mj-lt"/>
              </a:rPr>
              <a:t>Современные </a:t>
            </a:r>
            <a:r>
              <a:rPr lang="ru-RU" sz="2200" dirty="0" smtClean="0">
                <a:latin typeface="+mj-lt"/>
              </a:rPr>
              <a:t>цифровые схемы строятся из логических элементов, и могут быть связанны между собой посредством триггеров и счетчиков. Они нашли широкое применение в системах автоматизации и робототехнике, измерительных приборах, а также в системах радио и телекоммуникации. </a:t>
            </a:r>
          </a:p>
          <a:p>
            <a:pPr marL="0" indent="0"/>
            <a:r>
              <a:rPr lang="ru-RU" sz="2200" dirty="0" smtClean="0">
                <a:latin typeface="+mj-lt"/>
              </a:rPr>
              <a:t>Цифровой сигнал устойчив к помехам, его легко обрабатывать и записывать, а также передавать без искажений, что и дает электронным устройствам на этой основе неоспоримое преимущество перед аналоговыми устройствами. </a:t>
            </a:r>
            <a:endParaRPr lang="ru-RU" sz="22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9"/>
            <a:ext cx="7772400" cy="778098"/>
          </a:xfrm>
        </p:spPr>
        <p:txBody>
          <a:bodyPr/>
          <a:lstStyle/>
          <a:p>
            <a:r>
              <a:rPr lang="ru-RU" dirty="0" smtClean="0"/>
              <a:t>Недостатки цифровых устройств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1196752"/>
            <a:ext cx="8136904" cy="482304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+mj-lt"/>
              </a:rPr>
              <a:t>Недостатки</a:t>
            </a:r>
            <a:r>
              <a:rPr lang="ru-RU" sz="2800" dirty="0" smtClean="0">
                <a:latin typeface="+mj-lt"/>
              </a:rPr>
              <a:t>: иногда цифровое устройство имеет более высокое энергопотребление, чем аналоговое устройство соответствующего функционала, например, в сотовых телефонах зачастую используют аналоговый интерфейс малой мощности для усиления и настройки </a:t>
            </a:r>
            <a:r>
              <a:rPr lang="ru-RU" sz="2800" dirty="0" err="1" smtClean="0">
                <a:latin typeface="+mj-lt"/>
              </a:rPr>
              <a:t>радио-сигналов</a:t>
            </a:r>
            <a:r>
              <a:rPr lang="ru-RU" sz="2800" dirty="0" smtClean="0">
                <a:latin typeface="+mj-lt"/>
              </a:rPr>
              <a:t> базовой станции. </a:t>
            </a:r>
          </a:p>
          <a:p>
            <a:r>
              <a:rPr lang="ru-RU" sz="2800" dirty="0" smtClean="0">
                <a:latin typeface="+mj-lt"/>
              </a:rPr>
              <a:t>Некоторые цифровые устройства дороже аналоговых. Бывает, что порча лишь одного фрагмента данных, записанных цифровым способом, приводит к искажению всего блока информации.</a:t>
            </a:r>
          </a:p>
          <a:p>
            <a:endParaRPr lang="ru-RU" sz="2800" dirty="0">
              <a:latin typeface="+mj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55</TotalTime>
  <Words>734</Words>
  <Application>Microsoft Office PowerPoint</Application>
  <PresentationFormat>Экран 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Средства электропитания электронной аппаратуры</vt:lpstr>
      <vt:lpstr>Электронные устройства</vt:lpstr>
      <vt:lpstr>Классификация электронных устройств</vt:lpstr>
      <vt:lpstr>Аналоговые устройства</vt:lpstr>
      <vt:lpstr>Слайд 5</vt:lpstr>
      <vt:lpstr>Слайд 6</vt:lpstr>
      <vt:lpstr>Слайд 7</vt:lpstr>
      <vt:lpstr>Цифровые устройства</vt:lpstr>
      <vt:lpstr>Недостатки цифровых устройств</vt:lpstr>
      <vt:lpstr>Слайд 10</vt:lpstr>
      <vt:lpstr>Слайд 11</vt:lpstr>
      <vt:lpstr>Источники электропитания электронных устройств</vt:lpstr>
      <vt:lpstr>Слайд 13</vt:lpstr>
      <vt:lpstr>Слайд 14</vt:lpstr>
      <vt:lpstr>Первичные источники электропитания</vt:lpstr>
      <vt:lpstr>Вторичные источники электропитания</vt:lpstr>
      <vt:lpstr>Задачи вторичного источника питания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 электропитания электронной аппаратуры</dc:title>
  <dc:creator>Настя</dc:creator>
  <cp:lastModifiedBy>Настя</cp:lastModifiedBy>
  <cp:revision>7</cp:revision>
  <dcterms:created xsi:type="dcterms:W3CDTF">2016-06-05T17:28:57Z</dcterms:created>
  <dcterms:modified xsi:type="dcterms:W3CDTF">2016-06-05T18:35:24Z</dcterms:modified>
</cp:coreProperties>
</file>